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257" r:id="rId4"/>
    <p:sldId id="305" r:id="rId5"/>
    <p:sldId id="264" r:id="rId6"/>
    <p:sldId id="269" r:id="rId7"/>
    <p:sldId id="265" r:id="rId8"/>
    <p:sldId id="266" r:id="rId9"/>
    <p:sldId id="267" r:id="rId10"/>
    <p:sldId id="270" r:id="rId11"/>
    <p:sldId id="271" r:id="rId12"/>
    <p:sldId id="272" r:id="rId13"/>
    <p:sldId id="273" r:id="rId14"/>
    <p:sldId id="274" r:id="rId15"/>
    <p:sldId id="275" r:id="rId16"/>
    <p:sldId id="299" r:id="rId17"/>
    <p:sldId id="300" r:id="rId18"/>
    <p:sldId id="301" r:id="rId19"/>
    <p:sldId id="302" r:id="rId20"/>
    <p:sldId id="303" r:id="rId21"/>
    <p:sldId id="306" r:id="rId22"/>
    <p:sldId id="292" r:id="rId23"/>
    <p:sldId id="307" r:id="rId24"/>
    <p:sldId id="293" r:id="rId25"/>
    <p:sldId id="308" r:id="rId26"/>
    <p:sldId id="294" r:id="rId27"/>
    <p:sldId id="309" r:id="rId28"/>
    <p:sldId id="295" r:id="rId29"/>
    <p:sldId id="310" r:id="rId30"/>
    <p:sldId id="296" r:id="rId31"/>
    <p:sldId id="311" r:id="rId32"/>
    <p:sldId id="297" r:id="rId33"/>
    <p:sldId id="282" r:id="rId34"/>
    <p:sldId id="298" r:id="rId35"/>
    <p:sldId id="283" r:id="rId36"/>
    <p:sldId id="291" r:id="rId3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90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3.xml"/><Relationship Id="rId4" Type="http://schemas.openxmlformats.org/officeDocument/2006/relationships/slide" Target="slide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4;&#1083;&#1100;&#1075;&#1072;\Desktop\232-044-266%20&#1080;%20222-957-760\&#1055;&#1088;&#1080;&#1083;&#1086;&#1078;&#1077;&#1085;&#1080;&#1077;%20&#8470;2\&#1042;&#1080;&#1076;&#1077;&#1086;&#1074;&#1086;&#1087;&#1088;&#1086;&#1089;&#1099;\&#1042;&#1086;&#1087;&#1088;&#1086;&#1089;%201.wmv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4;&#1083;&#1100;&#1075;&#1072;\Desktop\232-044-266%20&#1080;%20222-957-760\&#1055;&#1088;&#1080;&#1083;&#1086;&#1078;&#1077;&#1085;&#1080;&#1077;%20&#8470;2\&#1042;&#1080;&#1076;&#1077;&#1086;&#1074;&#1086;&#1087;&#1088;&#1086;&#1089;&#1099;\&#1042;&#1086;&#1087;&#1088;&#1086;&#1089;%202.wmv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4;&#1083;&#1100;&#1075;&#1072;\Desktop\232-044-266%20&#1080;%20222-957-760\&#1055;&#1088;&#1080;&#1083;&#1086;&#1078;&#1077;&#1085;&#1080;&#1077;%20&#8470;2\&#1042;&#1080;&#1076;&#1077;&#1086;&#1074;&#1086;&#1087;&#1088;&#1086;&#1089;&#1099;\&#1042;&#1086;&#1087;&#1088;&#1086;&#1089;%203.wmv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4;&#1083;&#1100;&#1075;&#1072;\Desktop\232-044-266%20&#1080;%20222-957-760\&#1055;&#1088;&#1080;&#1083;&#1086;&#1078;&#1077;&#1085;&#1080;&#1077;%20&#8470;2\&#1042;&#1080;&#1076;&#1077;&#1086;&#1074;&#1086;&#1087;&#1088;&#1086;&#1089;&#1099;\&#1042;&#1086;&#1087;&#1088;&#1086;&#1089;%204.wmv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4;&#1083;&#1100;&#1075;&#1072;\Desktop\232-044-266%20&#1080;%20222-957-760\&#1055;&#1088;&#1080;&#1083;&#1086;&#1078;&#1077;&#1085;&#1080;&#1077;%20&#8470;2\&#1042;&#1080;&#1076;&#1077;&#1086;&#1074;&#1086;&#1087;&#1088;&#1086;&#1089;&#1099;\&#1042;&#1086;&#1087;&#1088;&#1086;&#1089;%205.wmv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13" Type="http://schemas.openxmlformats.org/officeDocument/2006/relationships/slide" Target="slide27.xml"/><Relationship Id="rId18" Type="http://schemas.openxmlformats.org/officeDocument/2006/relationships/slide" Target="slide31.xml"/><Relationship Id="rId3" Type="http://schemas.openxmlformats.org/officeDocument/2006/relationships/slide" Target="slide10.xml"/><Relationship Id="rId7" Type="http://schemas.openxmlformats.org/officeDocument/2006/relationships/slide" Target="slide5.xml"/><Relationship Id="rId12" Type="http://schemas.openxmlformats.org/officeDocument/2006/relationships/slide" Target="slide7.xml"/><Relationship Id="rId17" Type="http://schemas.openxmlformats.org/officeDocument/2006/relationships/slide" Target="slide9.xml"/><Relationship Id="rId2" Type="http://schemas.openxmlformats.org/officeDocument/2006/relationships/slide" Target="slide4.xml"/><Relationship Id="rId16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3.xml"/><Relationship Id="rId11" Type="http://schemas.openxmlformats.org/officeDocument/2006/relationships/slide" Target="slide25.xml"/><Relationship Id="rId5" Type="http://schemas.openxmlformats.org/officeDocument/2006/relationships/slide" Target="slide21.xml"/><Relationship Id="rId15" Type="http://schemas.openxmlformats.org/officeDocument/2006/relationships/slide" Target="slide14.xml"/><Relationship Id="rId10" Type="http://schemas.openxmlformats.org/officeDocument/2006/relationships/slide" Target="slide12.xml"/><Relationship Id="rId4" Type="http://schemas.openxmlformats.org/officeDocument/2006/relationships/slide" Target="slide16.xml"/><Relationship Id="rId9" Type="http://schemas.openxmlformats.org/officeDocument/2006/relationships/slide" Target="slide6.xml"/><Relationship Id="rId14" Type="http://schemas.openxmlformats.org/officeDocument/2006/relationships/slide" Target="slide3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4;&#1083;&#1100;&#1075;&#1072;\Desktop\232-044-266%20&#1080;%20222-957-760\&#1055;&#1088;&#1080;&#1083;&#1086;&#1078;&#1077;&#1085;&#1080;&#1077;%20&#8470;2\&#1042;&#1080;&#1076;&#1077;&#1086;&#1074;&#1086;&#1087;&#1088;&#1086;&#1089;&#1099;\&#1042;&#1086;&#1087;&#1088;&#1086;&#1089;%206.wmv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slide" Target="slide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Интеллектуальная игра</a:t>
            </a:r>
            <a:endParaRPr lang="ru-RU" sz="4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29540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sz="6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 гостях у дедушки этикета»</a:t>
            </a:r>
            <a:endParaRPr lang="ru-RU" sz="6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nachalka.com/sites/default/userpic/terewnyeva/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950458"/>
            <a:ext cx="3962400" cy="4507492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81000" y="5867400"/>
            <a:ext cx="4419600" cy="688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Авторы – составители: </a:t>
            </a: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педагог – психолог ГОУ РК «СШИ №4» г.Ухты Оськина О.В.,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учитель начальных классов МБОУ «СОШ №1» г.Емвы </a:t>
            </a:r>
            <a:r>
              <a:rPr kumimoji="0" lang="ru-RU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Сурнина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Н.А.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800600" y="228600"/>
            <a:ext cx="4114800" cy="688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Приложение №2.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620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Путаница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685800"/>
            <a:ext cx="7848600" cy="59436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4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Правила поведения за столом</a:t>
            </a:r>
          </a:p>
          <a:p>
            <a:pPr>
              <a:buNone/>
            </a:pPr>
            <a:endParaRPr lang="ru-RU" sz="4400" b="1" u="sng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разговаривать с полным ртом.</a:t>
            </a:r>
          </a:p>
          <a:p>
            <a:pPr lvl="0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Есть надо быстро, откусывая пищу большими кусками.</a:t>
            </a:r>
          </a:p>
          <a:p>
            <a:pPr lvl="0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Нужно стараться есть беззвучно: не чавкать, не прихлебывать, не дуть на горячее блюдо, не стучать ложкой по тарелке.</a:t>
            </a:r>
          </a:p>
          <a:p>
            <a:pPr lvl="0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Косточки из рыбы можно вынимать вилкой и руками, пальцы при этом не облизывают, а вытирают салфеткой.</a:t>
            </a:r>
          </a:p>
          <a:p>
            <a:pPr lvl="0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Когда пьете чай, ложку можно оставить в чашке или стакане.</a:t>
            </a:r>
          </a:p>
          <a:p>
            <a:pPr lvl="0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Брать хлеб из общей хлебницы нужно руками.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  <p:pic>
        <p:nvPicPr>
          <p:cNvPr id="19457" name="Picture 1" descr="C:\Users\Ольга-ПК\Desktop\Рисунок1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6172200"/>
            <a:ext cx="1828800" cy="423978"/>
          </a:xfrm>
          <a:prstGeom prst="rect">
            <a:avLst/>
          </a:prstGeom>
          <a:noFill/>
        </p:spPr>
      </p:pic>
      <p:pic>
        <p:nvPicPr>
          <p:cNvPr id="7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 l="40965" t="56745" r="30415" b="37868"/>
          <a:stretch>
            <a:fillRect/>
          </a:stretch>
        </p:blipFill>
        <p:spPr bwMode="auto">
          <a:xfrm>
            <a:off x="5334000" y="6172200"/>
            <a:ext cx="3581400" cy="42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9906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Путаница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1295400" y="762000"/>
            <a:ext cx="7848600" cy="6096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4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Правила поведения за столом</a:t>
            </a:r>
          </a:p>
          <a:p>
            <a:pPr>
              <a:buNone/>
            </a:pPr>
            <a:endParaRPr lang="ru-RU" sz="4400" b="1" u="sng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разговаривать с полным ртом.</a:t>
            </a:r>
          </a:p>
          <a:p>
            <a:pPr lvl="0"/>
            <a:r>
              <a:rPr lang="ru-RU" sz="44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Есть надо быстро, откусывая пищу большими кусками.</a:t>
            </a:r>
          </a:p>
          <a:p>
            <a:pPr lvl="0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Нужно стараться есть беззвучно: не чавкать, не прихлебывать, не дуть на горячее блюдо, не стучать ложкой по тарелке.</a:t>
            </a:r>
          </a:p>
          <a:p>
            <a:pPr lvl="0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Косточки из рыбы можно вынимать вилкой и руками, пальцы при этом не облизывают, а вытирают салфеткой.</a:t>
            </a:r>
          </a:p>
          <a:p>
            <a:pPr lvl="0"/>
            <a:r>
              <a:rPr lang="ru-RU" sz="44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Когда пьете чай, ложку можно оставить в чашке или стакане.</a:t>
            </a:r>
          </a:p>
          <a:p>
            <a:pPr lvl="0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Брать хлеб из общей хлебницы нужно руками.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0965" t="56745" r="30415" b="37868"/>
          <a:stretch>
            <a:fillRect/>
          </a:stretch>
        </p:blipFill>
        <p:spPr bwMode="auto">
          <a:xfrm>
            <a:off x="5257800" y="6248400"/>
            <a:ext cx="3581400" cy="42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Путаница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9200" y="990600"/>
            <a:ext cx="7467600" cy="5135563"/>
          </a:xfrm>
        </p:spPr>
        <p:txBody>
          <a:bodyPr>
            <a:normAutofit fontScale="70000" lnSpcReduction="20000"/>
          </a:bodyPr>
          <a:lstStyle/>
          <a:p>
            <a:pPr indent="12700">
              <a:buNone/>
            </a:pPr>
            <a:r>
              <a:rPr lang="ru-RU" sz="4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Правила поведения в лесу, у реки, на лугу во время отдыха</a:t>
            </a:r>
          </a:p>
          <a:p>
            <a:pPr indent="12700">
              <a:buNone/>
            </a:pPr>
            <a:endParaRPr lang="ru-RU" sz="4000" b="1" u="sng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Всегда убирать за собой мусор.</a:t>
            </a:r>
          </a:p>
          <a:p>
            <a:pPr lvl="0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разорять птичьи гнезда, муравейники.</a:t>
            </a:r>
          </a:p>
          <a:p>
            <a:pPr lvl="0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Можно рвать различные растения, делать из цветов венки, букеты.</a:t>
            </a:r>
          </a:p>
          <a:p>
            <a:pPr lvl="0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лесу можно покричать, вдоволь пошуметь.</a:t>
            </a:r>
          </a:p>
          <a:p>
            <a:pPr lvl="0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оставлять горящих костров.</a:t>
            </a:r>
          </a:p>
          <a:p>
            <a:pPr lvl="0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разбивать сте6клянные банки и бутылки.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  <p:pic>
        <p:nvPicPr>
          <p:cNvPr id="8" name="Picture 1" descr="C:\Users\Ольга-ПК\Desktop\Рисунок1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6096000"/>
            <a:ext cx="1905000" cy="441643"/>
          </a:xfrm>
          <a:prstGeom prst="rect">
            <a:avLst/>
          </a:prstGeom>
          <a:noFill/>
        </p:spPr>
      </p:pic>
      <p:pic>
        <p:nvPicPr>
          <p:cNvPr id="7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 l="40965" t="56745" r="30415" b="37868"/>
          <a:stretch>
            <a:fillRect/>
          </a:stretch>
        </p:blipFill>
        <p:spPr bwMode="auto">
          <a:xfrm>
            <a:off x="5334000" y="6096000"/>
            <a:ext cx="3581400" cy="42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Путаница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0965" t="56745" r="30415" b="37868"/>
          <a:stretch>
            <a:fillRect/>
          </a:stretch>
        </p:blipFill>
        <p:spPr bwMode="auto">
          <a:xfrm>
            <a:off x="5257800" y="6208058"/>
            <a:ext cx="3581400" cy="42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1219200" y="990600"/>
            <a:ext cx="7467600" cy="5135563"/>
          </a:xfrm>
        </p:spPr>
        <p:txBody>
          <a:bodyPr>
            <a:normAutofit fontScale="70000" lnSpcReduction="20000"/>
          </a:bodyPr>
          <a:lstStyle/>
          <a:p>
            <a:pPr indent="12700">
              <a:buNone/>
            </a:pPr>
            <a:r>
              <a:rPr lang="ru-RU" sz="4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Правила поведения в лесу, у реки, на лугу во время отдыха</a:t>
            </a:r>
          </a:p>
          <a:p>
            <a:pPr indent="12700">
              <a:buNone/>
            </a:pPr>
            <a:endParaRPr lang="ru-RU" sz="4000" b="1" u="sng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Всегда убирать за собой мусор.</a:t>
            </a:r>
          </a:p>
          <a:p>
            <a:pPr lvl="0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разорять птичьи гнезда, муравейники.</a:t>
            </a:r>
          </a:p>
          <a:p>
            <a:pPr lvl="0"/>
            <a:r>
              <a:rPr lang="ru-RU" sz="4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Можно рвать различные растения, делать из цветов венки, букеты.</a:t>
            </a:r>
          </a:p>
          <a:p>
            <a:pPr lvl="0"/>
            <a:r>
              <a:rPr lang="ru-RU" sz="4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лесу можно покричать, вдоволь пошуметь.</a:t>
            </a:r>
          </a:p>
          <a:p>
            <a:pPr lvl="0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оставлять горящих костров.</a:t>
            </a:r>
          </a:p>
          <a:p>
            <a:pPr lvl="0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разбивать стеклянные банки и бутылки.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Путаница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914400"/>
            <a:ext cx="7391400" cy="5791200"/>
          </a:xfrm>
        </p:spPr>
        <p:txBody>
          <a:bodyPr>
            <a:normAutofit fontScale="62500" lnSpcReduction="20000"/>
          </a:bodyPr>
          <a:lstStyle/>
          <a:p>
            <a:pPr indent="12700">
              <a:buNone/>
            </a:pPr>
            <a:r>
              <a:rPr lang="ru-RU" sz="44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Правила поведения в игре</a:t>
            </a:r>
          </a:p>
          <a:p>
            <a:endParaRPr lang="ru-RU" sz="4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Играть нужно честно, соблюдая все правила.</a:t>
            </a:r>
          </a:p>
          <a:p>
            <a:pPr lvl="0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Можно смеяться, злорадствовать над своими соперниками, когда они проигрывают.</a:t>
            </a:r>
          </a:p>
          <a:p>
            <a:pPr lvl="0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злиться, если проигрываете, не унывать при неудачах.</a:t>
            </a:r>
          </a:p>
          <a:p>
            <a:pPr lvl="0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игре учите других участников тому, что умеете сами.</a:t>
            </a:r>
          </a:p>
          <a:p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Когда вы выигрываете надо выразительно показывать свою радость и зазнаваться.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  <p:pic>
        <p:nvPicPr>
          <p:cNvPr id="8" name="Picture 1" descr="C:\Users\Ольга-ПК\Desktop\Рисунок1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6248400"/>
            <a:ext cx="1905000" cy="441644"/>
          </a:xfrm>
          <a:prstGeom prst="rect">
            <a:avLst/>
          </a:prstGeom>
          <a:noFill/>
        </p:spPr>
      </p:pic>
      <p:pic>
        <p:nvPicPr>
          <p:cNvPr id="7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 l="40965" t="56745" r="30415" b="37868"/>
          <a:stretch>
            <a:fillRect/>
          </a:stretch>
        </p:blipFill>
        <p:spPr bwMode="auto">
          <a:xfrm>
            <a:off x="5257800" y="6248400"/>
            <a:ext cx="3581400" cy="42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Путаница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0965" t="56745" r="30415" b="37868"/>
          <a:stretch>
            <a:fillRect/>
          </a:stretch>
        </p:blipFill>
        <p:spPr bwMode="auto">
          <a:xfrm>
            <a:off x="5257800" y="6208058"/>
            <a:ext cx="3581400" cy="42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1295400" y="914400"/>
            <a:ext cx="7391400" cy="5562600"/>
          </a:xfrm>
        </p:spPr>
        <p:txBody>
          <a:bodyPr>
            <a:normAutofit fontScale="62500" lnSpcReduction="20000"/>
          </a:bodyPr>
          <a:lstStyle/>
          <a:p>
            <a:pPr indent="12700">
              <a:buNone/>
            </a:pPr>
            <a:r>
              <a:rPr lang="ru-RU" sz="44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Правила поведения в игре</a:t>
            </a:r>
          </a:p>
          <a:p>
            <a:endParaRPr lang="ru-RU" sz="4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Играть нужно честно, соблюдая все правила.</a:t>
            </a:r>
          </a:p>
          <a:p>
            <a:pPr lvl="0"/>
            <a:r>
              <a:rPr lang="ru-RU" sz="44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Можно смеяться, злорадствовать над своими соперниками, когда они проигрывают.</a:t>
            </a:r>
          </a:p>
          <a:p>
            <a:pPr lvl="0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злиться, если проигрываете, не унывать при неудачах.</a:t>
            </a:r>
          </a:p>
          <a:p>
            <a:pPr lvl="0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игре учите других участников тому, что умеете сами.</a:t>
            </a:r>
          </a:p>
          <a:p>
            <a:r>
              <a:rPr lang="ru-RU" sz="44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Когда вы выигрываете надо выразительно показывать свою радость и зазнаваться.</a:t>
            </a:r>
            <a:endParaRPr lang="ru-RU" sz="44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Хочу всё знать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1447800"/>
          <a:ext cx="7315200" cy="4813935"/>
        </p:xfrm>
        <a:graphic>
          <a:graphicData uri="http://schemas.openxmlformats.org/drawingml/2006/table">
            <a:tbl>
              <a:tblPr/>
              <a:tblGrid>
                <a:gridCol w="4724400"/>
                <a:gridCol w="2590800"/>
              </a:tblGrid>
              <a:tr h="1849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  <a:hlinkClick r:id="rId2" action="ppaction://hlinksldjump"/>
                        </a:rPr>
                        <a:t>Что такое </a:t>
                      </a:r>
                      <a:r>
                        <a:rPr lang="ru-RU" sz="2800" b="1" dirty="0" err="1">
                          <a:latin typeface="Times New Roman"/>
                          <a:ea typeface="Calibri"/>
                          <a:cs typeface="Times New Roman"/>
                          <a:hlinkClick r:id="rId2" action="ppaction://hlinksldjump"/>
                        </a:rPr>
                        <a:t>дресс-код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  <a:hlinkClick r:id="rId2" action="ppaction://hlinksldjump"/>
                        </a:rPr>
                        <a:t>?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18" marR="60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0318" marR="60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97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Почему он (</a:t>
                      </a:r>
                      <a:r>
                        <a:rPr lang="ru-RU" sz="2800" b="1" dirty="0" err="1">
                          <a:latin typeface="Times New Roman"/>
                          <a:ea typeface="Calibri"/>
                          <a:cs typeface="Times New Roman"/>
                        </a:rPr>
                        <a:t>дресс-код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) так важен для школьника?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18" marR="60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956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18" marR="60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9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  <a:hlinkClick r:id="rId3" action="ppaction://hlinksldjump"/>
                        </a:rPr>
                        <a:t>Что такое пунктуальность?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18" marR="60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0318" marR="60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97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Что надо делать, чтобы быть пунктуальным учеником?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18" marR="60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956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18" marR="60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9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  <a:hlinkClick r:id="rId4" action="ppaction://hlinksldjump"/>
                        </a:rPr>
                        <a:t>Что такое речевой этикет?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18" marR="60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0318" marR="60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97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Приведите примеры высказываний человека, соблюдающего речевой этикет.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18" marR="60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2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 l="40965" t="56745" r="30415" b="37868"/>
          <a:stretch>
            <a:fillRect/>
          </a:stretch>
        </p:blipFill>
        <p:spPr bwMode="auto">
          <a:xfrm>
            <a:off x="5410200" y="6248400"/>
            <a:ext cx="3581400" cy="42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Хочу всё знать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76400" y="1676400"/>
            <a:ext cx="6934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Дресс-код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(англ. 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dress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code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— кодекс одежды) — форма одежды, требуемая при посещении определённых мероприятий, организаций, заведений.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Термин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дресс-код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изначально возник в Великобритании, но быстро распространился по всему миру. Используется для обозначения требований к одежде к людям разных групп.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0965" t="56745" r="48074" b="37868"/>
          <a:stretch>
            <a:fillRect/>
          </a:stretch>
        </p:blipFill>
        <p:spPr bwMode="auto">
          <a:xfrm>
            <a:off x="7391400" y="6172200"/>
            <a:ext cx="1371600" cy="42134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Хочу всё знать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0965" t="56745" r="48074" b="37868"/>
          <a:stretch>
            <a:fillRect/>
          </a:stretch>
        </p:blipFill>
        <p:spPr bwMode="auto">
          <a:xfrm>
            <a:off x="7391400" y="6172200"/>
            <a:ext cx="1371600" cy="42134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524000" y="1371600"/>
            <a:ext cx="7620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Пунктуальность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(от лат. 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punctum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— «точка») - черта характера человека, подразумевающая чрезвычайную аккуратность, постоянное следование правилам. 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русской разговорной речи (и во многих европейских языках) обычно характеризует умение человека выполнять свои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обязательства вовремя, например, появляться к назначенному для встречи времени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Хочу всё знать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0965" t="56745" r="48074" b="37868"/>
          <a:stretch>
            <a:fillRect/>
          </a:stretch>
        </p:blipFill>
        <p:spPr bwMode="auto">
          <a:xfrm>
            <a:off x="7391400" y="6172200"/>
            <a:ext cx="1371600" cy="42134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524000" y="1447800"/>
            <a:ext cx="7086600" cy="3048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Речевой этикет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система требований (правил, норм), которые разъясняют нам, каким образом следует устанавливать, поддерживать и прерывать контакт с другим человеком в определённой ситуации.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4038600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AutoNum type="arabicPeriod"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тур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– Разминка</a:t>
            </a:r>
          </a:p>
          <a:p>
            <a:pPr marL="514350" indent="-514350">
              <a:buAutoNum type="arabicPeriod"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тур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– Путаница</a:t>
            </a:r>
          </a:p>
          <a:p>
            <a:pPr marL="514350" indent="-514350">
              <a:buAutoNum type="arabicPeriod"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тур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– Хочу всё знать</a:t>
            </a:r>
          </a:p>
          <a:p>
            <a:pPr marL="514350" indent="-514350">
              <a:buAutoNum type="arabicPeriod"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тур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- Внимание, видео-вопрос</a:t>
            </a:r>
          </a:p>
          <a:p>
            <a:pPr marL="514350" indent="-514350">
              <a:buAutoNum type="arabicPeriod"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тур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- Конкурс капитанов/творческий конкурс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nachalka.com/sites/default/userpic/terewnyeva/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57200"/>
            <a:ext cx="2796629" cy="318135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3400" y="381000"/>
          <a:ext cx="8305800" cy="5943601"/>
        </p:xfrm>
        <a:graphic>
          <a:graphicData uri="http://schemas.openxmlformats.org/drawingml/2006/table">
            <a:tbl>
              <a:tblPr/>
              <a:tblGrid>
                <a:gridCol w="4152900"/>
                <a:gridCol w="4152900"/>
              </a:tblGrid>
              <a:tr h="743591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Формы </a:t>
                      </a:r>
                      <a:r>
                        <a:rPr lang="ru-RU" sz="2800" b="1" i="1" u="sng" dirty="0">
                          <a:latin typeface="Times New Roman" pitchFamily="18" charset="0"/>
                          <a:cs typeface="Times New Roman" pitchFamily="18" charset="0"/>
                        </a:rPr>
                        <a:t>приветствия в речевом этикете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359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Форма приветствия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Пример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591">
                <a:tc>
                  <a:txBody>
                    <a:bodyPr/>
                    <a:lstStyle/>
                    <a:p>
                      <a:r>
                        <a:rPr lang="ru-RU" sz="2800">
                          <a:latin typeface="Times New Roman" pitchFamily="18" charset="0"/>
                          <a:cs typeface="Times New Roman" pitchFamily="18" charset="0"/>
                        </a:rPr>
                        <a:t>Пожелание здоровья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Здравствуйте!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2823">
                <a:tc>
                  <a:txBody>
                    <a:bodyPr/>
                    <a:lstStyle/>
                    <a:p>
                      <a:r>
                        <a:rPr lang="ru-RU" sz="2800">
                          <a:latin typeface="Times New Roman" pitchFamily="18" charset="0"/>
                          <a:cs typeface="Times New Roman" pitchFamily="18" charset="0"/>
                        </a:rPr>
                        <a:t>Указание на время встречи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Добрый день!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2823">
                <a:tc>
                  <a:txBody>
                    <a:bodyPr/>
                    <a:lstStyle/>
                    <a:p>
                      <a:r>
                        <a:rPr lang="ru-RU" sz="2800">
                          <a:latin typeface="Times New Roman" pitchFamily="18" charset="0"/>
                          <a:cs typeface="Times New Roman" pitchFamily="18" charset="0"/>
                        </a:rPr>
                        <a:t>Эмоциональные пожелания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Очень рад!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591">
                <a:tc>
                  <a:txBody>
                    <a:bodyPr/>
                    <a:lstStyle/>
                    <a:p>
                      <a:r>
                        <a:rPr lang="ru-RU" sz="2800">
                          <a:latin typeface="Times New Roman" pitchFamily="18" charset="0"/>
                          <a:cs typeface="Times New Roman" pitchFamily="18" charset="0"/>
                        </a:rPr>
                        <a:t>Уважительная форма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Моё почтение!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591">
                <a:tc>
                  <a:txBody>
                    <a:bodyPr/>
                    <a:lstStyle/>
                    <a:p>
                      <a:r>
                        <a:rPr lang="ru-RU" sz="2800">
                          <a:latin typeface="Times New Roman" pitchFamily="18" charset="0"/>
                          <a:cs typeface="Times New Roman" pitchFamily="18" charset="0"/>
                        </a:rPr>
                        <a:t>Специфическая форма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itchFamily="18" charset="0"/>
                          <a:cs typeface="Times New Roman" pitchFamily="18" charset="0"/>
                        </a:rPr>
                        <a:t>Здравия желаю!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57200" y="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Внимание, видео - вопрос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  <p:pic>
        <p:nvPicPr>
          <p:cNvPr id="6" name="Picture 1" descr="C:\Users\Ольга-ПК\Desktop\Рисунок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3215" y="6172200"/>
            <a:ext cx="2300785" cy="533400"/>
          </a:xfrm>
          <a:prstGeom prst="rect">
            <a:avLst/>
          </a:prstGeom>
          <a:noFill/>
        </p:spPr>
      </p:pic>
      <p:pic>
        <p:nvPicPr>
          <p:cNvPr id="7" name="Вопрос 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8288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0965" t="56745" r="30415" b="37868"/>
          <a:stretch>
            <a:fillRect/>
          </a:stretch>
        </p:blipFill>
        <p:spPr bwMode="auto">
          <a:xfrm>
            <a:off x="5257800" y="6208058"/>
            <a:ext cx="3581400" cy="42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12884" t="6250" r="12738" b="21875"/>
          <a:stretch>
            <a:fillRect/>
          </a:stretch>
        </p:blipFill>
        <p:spPr bwMode="auto">
          <a:xfrm>
            <a:off x="685800" y="1454400"/>
            <a:ext cx="7696200" cy="4181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57200" y="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Внимание, видео - вопрос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  <p:pic>
        <p:nvPicPr>
          <p:cNvPr id="6" name="Picture 1" descr="C:\Users\Ольга-ПК\Desktop\Рисунок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3215" y="6172200"/>
            <a:ext cx="2300785" cy="533400"/>
          </a:xfrm>
          <a:prstGeom prst="rect">
            <a:avLst/>
          </a:prstGeom>
          <a:noFill/>
        </p:spPr>
      </p:pic>
      <p:pic>
        <p:nvPicPr>
          <p:cNvPr id="7" name="Вопрос 2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905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0965" t="56745" r="30415" b="37868"/>
          <a:stretch>
            <a:fillRect/>
          </a:stretch>
        </p:blipFill>
        <p:spPr bwMode="auto">
          <a:xfrm>
            <a:off x="5257800" y="6208058"/>
            <a:ext cx="3581400" cy="42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8962" t="33672" r="8962" b="9085"/>
          <a:stretch>
            <a:fillRect/>
          </a:stretch>
        </p:blipFill>
        <p:spPr bwMode="auto">
          <a:xfrm>
            <a:off x="457200" y="1676400"/>
            <a:ext cx="8229600" cy="35872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57200" y="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Внимание, видео - вопрос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  <p:pic>
        <p:nvPicPr>
          <p:cNvPr id="6" name="Picture 1" descr="C:\Users\Ольга-ПК\Desktop\Рисунок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3215" y="6172200"/>
            <a:ext cx="2300785" cy="533400"/>
          </a:xfrm>
          <a:prstGeom prst="rect">
            <a:avLst/>
          </a:prstGeom>
          <a:noFill/>
        </p:spPr>
      </p:pic>
      <p:pic>
        <p:nvPicPr>
          <p:cNvPr id="7" name="Вопрос 3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8288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0965" t="56745" r="30415" b="37868"/>
          <a:stretch>
            <a:fillRect/>
          </a:stretch>
        </p:blipFill>
        <p:spPr bwMode="auto">
          <a:xfrm>
            <a:off x="5257800" y="6208058"/>
            <a:ext cx="3581400" cy="42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8962" t="22240" r="8962" b="4685"/>
          <a:stretch>
            <a:fillRect/>
          </a:stretch>
        </p:blipFill>
        <p:spPr bwMode="auto">
          <a:xfrm>
            <a:off x="990600" y="1600200"/>
            <a:ext cx="7239000" cy="40282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57200" y="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Внимание, видео - вопрос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  <p:pic>
        <p:nvPicPr>
          <p:cNvPr id="6" name="Picture 1" descr="C:\Users\Ольга-ПК\Desktop\Рисунок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3215" y="6172200"/>
            <a:ext cx="2300785" cy="533400"/>
          </a:xfrm>
          <a:prstGeom prst="rect">
            <a:avLst/>
          </a:prstGeom>
          <a:noFill/>
        </p:spPr>
      </p:pic>
      <p:pic>
        <p:nvPicPr>
          <p:cNvPr id="7" name="Вопрос 4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981200" y="1143000"/>
            <a:ext cx="6019800" cy="4514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0965" t="56745" r="30415" b="37868"/>
          <a:stretch>
            <a:fillRect/>
          </a:stretch>
        </p:blipFill>
        <p:spPr bwMode="auto">
          <a:xfrm>
            <a:off x="5257800" y="6208058"/>
            <a:ext cx="3581400" cy="42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9470" t="33672" r="9505"/>
          <a:stretch>
            <a:fillRect/>
          </a:stretch>
        </p:blipFill>
        <p:spPr bwMode="auto">
          <a:xfrm>
            <a:off x="609600" y="1600200"/>
            <a:ext cx="7772400" cy="39766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57200" y="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Внимание, видео - вопрос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  <p:pic>
        <p:nvPicPr>
          <p:cNvPr id="6" name="Picture 1" descr="C:\Users\Ольга-ПК\Desktop\Рисунок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3215" y="6172200"/>
            <a:ext cx="2300785" cy="533400"/>
          </a:xfrm>
          <a:prstGeom prst="rect">
            <a:avLst/>
          </a:prstGeom>
          <a:noFill/>
        </p:spPr>
      </p:pic>
      <p:pic>
        <p:nvPicPr>
          <p:cNvPr id="7" name="Вопрос 5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828800" y="1219200"/>
            <a:ext cx="6172200" cy="4629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Игровое табло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1" y="1066800"/>
          <a:ext cx="8610597" cy="54101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8837"/>
                <a:gridCol w="1709906"/>
                <a:gridCol w="1709906"/>
                <a:gridCol w="1772540"/>
                <a:gridCol w="1769408"/>
              </a:tblGrid>
              <a:tr h="125915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Разминка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Путаница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Хочу всё знать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Внимание, видео-вопрос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Конкурс капитанов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9184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  <a:hlinkClick r:id="rId2" action="ppaction://hlinksldjump"/>
                        </a:rPr>
                        <a:t>1 вопрос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  <a:hlinkClick r:id="rId3" action="ppaction://hlinksldjump"/>
                        </a:rPr>
                        <a:t>1 вопрос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(правила поведения за столом)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1 понятие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для обучающихся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  <a:hlinkClick r:id="rId5" action="ppaction://hlinksldjump"/>
                        </a:rPr>
                        <a:t>1 вопрос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  <a:hlinkClick r:id="rId6" action="ppaction://hlinksldjump"/>
                        </a:rPr>
                        <a:t>Вопрос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для капитанов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9184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  <a:hlinkClick r:id="rId7" action="ppaction://hlinksldjump"/>
                        </a:rPr>
                        <a:t>2 вопрос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  <a:hlinkClick r:id="rId8" action="ppaction://hlinksldjump"/>
                        </a:rPr>
                        <a:t>2 вопрос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9184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  <a:hlinkClick r:id="rId9" action="ppaction://hlinksldjump"/>
                        </a:rPr>
                        <a:t>3 вопрос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  <a:hlinkClick r:id="rId10" action="ppaction://hlinksldjump"/>
                        </a:rPr>
                        <a:t>2 вопрос</a:t>
                      </a:r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(правила поведения в лесу на отдыхе)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2 понятие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для обучающихся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  <a:hlinkClick r:id="rId11" action="ppaction://hlinksldjump"/>
                        </a:rPr>
                        <a:t>3 вопрос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9184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  <a:hlinkClick r:id="rId12" action="ppaction://hlinksldjump"/>
                        </a:rPr>
                        <a:t>4 вопрос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  <a:hlinkClick r:id="rId13" action="ppaction://hlinksldjump"/>
                        </a:rPr>
                        <a:t>4 вопрос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  <a:hlinkClick r:id="rId14" action="ppaction://hlinksldjump"/>
                        </a:rPr>
                        <a:t>Творческое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  <a:hlinkClick r:id="rId14" action="ppaction://hlinksldjump"/>
                        </a:rPr>
                        <a:t> задание 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для команды</a:t>
                      </a:r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9184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  <a:hlinkClick r:id="rId12" action="ppaction://hlinksldjump"/>
                        </a:rPr>
                        <a:t>5 вопрос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  <a:hlinkClick r:id="rId15" action="ppaction://hlinksldjump"/>
                        </a:rPr>
                        <a:t>3 вопрос</a:t>
                      </a:r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(правила поведения  во врем игры)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3 понятие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для обучающихся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  <a:hlinkClick r:id="rId16" action="ppaction://hlinksldjump"/>
                        </a:rPr>
                        <a:t>5 вопрос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9184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  <a:hlinkClick r:id="rId17" action="ppaction://hlinksldjump"/>
                        </a:rPr>
                        <a:t>6 вопрос</a:t>
                      </a:r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  <a:hlinkClick r:id="rId18" action="ppaction://hlinksldjump"/>
                        </a:rPr>
                        <a:t>6 вопрос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0965" t="56745" r="30415" b="37868"/>
          <a:stretch>
            <a:fillRect/>
          </a:stretch>
        </p:blipFill>
        <p:spPr bwMode="auto">
          <a:xfrm>
            <a:off x="5257800" y="6208058"/>
            <a:ext cx="3581400" cy="42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8962" t="33672" r="8962" b="7401"/>
          <a:stretch>
            <a:fillRect/>
          </a:stretch>
        </p:blipFill>
        <p:spPr bwMode="auto">
          <a:xfrm>
            <a:off x="609600" y="1600200"/>
            <a:ext cx="7848600" cy="35218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57200" y="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Внимание, видео - вопрос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  <p:pic>
        <p:nvPicPr>
          <p:cNvPr id="6" name="Picture 1" descr="C:\Users\Ольга-ПК\Desktop\Рисунок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3215" y="6172200"/>
            <a:ext cx="2300785" cy="533400"/>
          </a:xfrm>
          <a:prstGeom prst="rect">
            <a:avLst/>
          </a:prstGeom>
          <a:noFill/>
        </p:spPr>
      </p:pic>
      <p:pic>
        <p:nvPicPr>
          <p:cNvPr id="7" name="Вопрос 6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600200" y="1066800"/>
            <a:ext cx="6324600" cy="4743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0965" t="56745" r="30415" b="37868"/>
          <a:stretch>
            <a:fillRect/>
          </a:stretch>
        </p:blipFill>
        <p:spPr bwMode="auto">
          <a:xfrm>
            <a:off x="5257800" y="6208058"/>
            <a:ext cx="3581400" cy="42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l="12884" t="14583" r="12738" b="10417"/>
          <a:stretch>
            <a:fillRect/>
          </a:stretch>
        </p:blipFill>
        <p:spPr bwMode="auto">
          <a:xfrm>
            <a:off x="762000" y="1229400"/>
            <a:ext cx="7620000" cy="432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Конкурс капитанов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2057400"/>
            <a:ext cx="7391400" cy="4068763"/>
          </a:xfrm>
        </p:spPr>
        <p:txBody>
          <a:bodyPr>
            <a:normAutofit fontScale="92500" lnSpcReduction="10000"/>
          </a:bodyPr>
          <a:lstStyle/>
          <a:p>
            <a:pPr indent="12700" algn="ctr">
              <a:buNone/>
            </a:pPr>
            <a:r>
              <a:rPr lang="ru-RU" sz="4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Назовите основные правила вежливости</a:t>
            </a:r>
          </a:p>
          <a:p>
            <a:pPr indent="12700" algn="ctr">
              <a:buNone/>
            </a:pPr>
            <a:endParaRPr lang="ru-RU" sz="4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12700" algn="ctr">
              <a:buNone/>
            </a:pPr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Вежливый человек…</a:t>
            </a:r>
          </a:p>
          <a:p>
            <a:pPr indent="12700" algn="ctr">
              <a:buNone/>
            </a:pPr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всегда…</a:t>
            </a:r>
          </a:p>
          <a:p>
            <a:pPr indent="12700" algn="ctr">
              <a:buNone/>
            </a:pPr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никогда… 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  <p:pic>
        <p:nvPicPr>
          <p:cNvPr id="8" name="Picture 1" descr="C:\Users\Ольга-ПК\Desktop\Рисунок1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6172200"/>
            <a:ext cx="2300785" cy="533400"/>
          </a:xfrm>
          <a:prstGeom prst="rect">
            <a:avLst/>
          </a:prstGeom>
          <a:noFill/>
        </p:spPr>
      </p:pic>
      <p:pic>
        <p:nvPicPr>
          <p:cNvPr id="7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 l="40965" t="56745" r="30415" b="37868"/>
          <a:stretch>
            <a:fillRect/>
          </a:stretch>
        </p:blipFill>
        <p:spPr bwMode="auto">
          <a:xfrm>
            <a:off x="5257800" y="6248400"/>
            <a:ext cx="3581400" cy="42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Дополнительное задание для команды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Ольга-ПК\Desktop\1250928140_3d-humans-12.jpg"/>
          <p:cNvPicPr>
            <a:picLocks noChangeAspect="1" noChangeArrowheads="1"/>
          </p:cNvPicPr>
          <p:nvPr/>
        </p:nvPicPr>
        <p:blipFill>
          <a:blip r:embed="rId2" cstate="print"/>
          <a:srcRect l="4589" t="26938" r="3327" b="20870"/>
          <a:stretch>
            <a:fillRect/>
          </a:stretch>
        </p:blipFill>
        <p:spPr bwMode="auto">
          <a:xfrm>
            <a:off x="381000" y="1524000"/>
            <a:ext cx="8433619" cy="35814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43400" y="3124200"/>
            <a:ext cx="52610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</a:t>
            </a:r>
            <a:endParaRPr lang="ru-RU" sz="60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7200" y="5029200"/>
            <a:ext cx="8458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Как должен выглядеть человек, находящийся в обществе других людей (согласно правилам этикета)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40965" t="56745" r="30415" b="37868"/>
          <a:stretch>
            <a:fillRect/>
          </a:stretch>
        </p:blipFill>
        <p:spPr bwMode="auto">
          <a:xfrm>
            <a:off x="5257800" y="6208058"/>
            <a:ext cx="3581400" cy="42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Конкурс капитанов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9200" y="990600"/>
            <a:ext cx="7467600" cy="54864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Вежливый человек …</a:t>
            </a:r>
          </a:p>
          <a:p>
            <a:pPr marL="901700" indent="12700">
              <a:buNone/>
            </a:pPr>
            <a:r>
              <a:rPr lang="ru-RU" sz="4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… всегда вежлив в словах, жестах, поступках</a:t>
            </a:r>
          </a:p>
          <a:p>
            <a:pPr marL="901700" indent="12700">
              <a:buNone/>
            </a:pPr>
            <a:r>
              <a:rPr lang="ru-RU" sz="4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… всегда здоровается и прощается с другими людьми</a:t>
            </a:r>
          </a:p>
          <a:p>
            <a:pPr marL="901700" indent="12700">
              <a:buNone/>
            </a:pPr>
            <a:r>
              <a:rPr lang="ru-RU" sz="4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… никогда не отвечает грубостью на грубость</a:t>
            </a:r>
          </a:p>
          <a:p>
            <a:pPr marL="901700" indent="12700">
              <a:buNone/>
            </a:pPr>
            <a:r>
              <a:rPr lang="ru-RU" sz="4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… никогда не причиняет другим неприятностей и обид</a:t>
            </a:r>
          </a:p>
          <a:p>
            <a:pPr marL="901700" indent="12700">
              <a:buNone/>
            </a:pPr>
            <a:r>
              <a:rPr lang="ru-RU" sz="4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… никогда не забывает о тех, кто рядом</a:t>
            </a:r>
          </a:p>
          <a:p>
            <a:pPr marL="901700" indent="12700">
              <a:buNone/>
            </a:pPr>
            <a:r>
              <a:rPr lang="ru-RU" sz="4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… всегда приветлив и внимателен к людям</a:t>
            </a:r>
          </a:p>
          <a:p>
            <a:pPr indent="731838">
              <a:buNone/>
            </a:pP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0965" t="56745" r="30415" b="37868"/>
          <a:stretch>
            <a:fillRect/>
          </a:stretch>
        </p:blipFill>
        <p:spPr bwMode="auto">
          <a:xfrm>
            <a:off x="5257800" y="6208058"/>
            <a:ext cx="3581400" cy="42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Интеллектуальная игра</a:t>
            </a:r>
            <a:endParaRPr lang="ru-RU" sz="4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29540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sz="6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 гостях у дедушки этикета»</a:t>
            </a:r>
            <a:endParaRPr lang="ru-RU" sz="6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nachalka.com/sites/default/userpic/terewnyeva/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950458"/>
            <a:ext cx="3962400" cy="4507492"/>
          </a:xfrm>
          <a:prstGeom prst="rect">
            <a:avLst/>
          </a:prstGeom>
          <a:noFill/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381000" y="3962400"/>
            <a:ext cx="6705600" cy="2438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О чем новом узнали на занятии?</a:t>
            </a:r>
          </a:p>
          <a:p>
            <a:pPr>
              <a:spcBef>
                <a:spcPct val="20000"/>
              </a:spcBef>
              <a:buFontTx/>
              <a:buChar char="-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Как знания вам пригодятся в будущем?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Что еще хотели бы узнать в рамках этой темы?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- Какой главный вывод для себя вы сделали?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Разминка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0965" t="56745" r="30415" b="37868"/>
          <a:stretch>
            <a:fillRect/>
          </a:stretch>
        </p:blipFill>
        <p:spPr bwMode="auto">
          <a:xfrm>
            <a:off x="5257800" y="6208058"/>
            <a:ext cx="3581400" cy="42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1600200" y="1676400"/>
            <a:ext cx="7086600" cy="3916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такое этикет? </a:t>
            </a:r>
            <a:endParaRPr lang="ru-RU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Разминка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0965" t="56745" r="30415" b="37868"/>
          <a:stretch>
            <a:fillRect/>
          </a:stretch>
        </p:blipFill>
        <p:spPr bwMode="auto">
          <a:xfrm>
            <a:off x="5257800" y="6208058"/>
            <a:ext cx="3581400" cy="42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1600200" y="2209800"/>
            <a:ext cx="7086600" cy="3916363"/>
          </a:xfrm>
        </p:spPr>
        <p:txBody>
          <a:bodyPr>
            <a:normAutofit/>
          </a:bodyPr>
          <a:lstStyle/>
          <a:p>
            <a:pPr marL="82550" indent="12700">
              <a:buNone/>
            </a:pP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Объясните словосочетание «</a:t>
            </a:r>
            <a:r>
              <a:rPr lang="ru-RU" sz="44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Дедушка</a:t>
            </a: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этикет»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Разминка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0965" t="56745" r="30415" b="37868"/>
          <a:stretch>
            <a:fillRect/>
          </a:stretch>
        </p:blipFill>
        <p:spPr bwMode="auto">
          <a:xfrm>
            <a:off x="5257800" y="6208058"/>
            <a:ext cx="3581400" cy="42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1676400" y="1600200"/>
            <a:ext cx="7086600" cy="39163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Объясните поговорку, которая является одним из основных правил этики -  «Относись к людям так, как хочешь, чтобы они относились к тебе»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Разминка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0965" t="56745" r="30415" b="37868"/>
          <a:stretch>
            <a:fillRect/>
          </a:stretch>
        </p:blipFill>
        <p:spPr bwMode="auto">
          <a:xfrm>
            <a:off x="5257800" y="6208058"/>
            <a:ext cx="3581400" cy="42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1524000" y="1752600"/>
            <a:ext cx="7086600" cy="39163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Зачем чем человеку правила? Представьте ситуацию, если бы правил не было…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Разминка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0965" t="56745" r="30415" b="37868"/>
          <a:stretch>
            <a:fillRect/>
          </a:stretch>
        </p:blipFill>
        <p:spPr bwMode="auto">
          <a:xfrm>
            <a:off x="5257800" y="6208058"/>
            <a:ext cx="3581400" cy="42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1600200" y="2209800"/>
            <a:ext cx="7086600" cy="3916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Какими словами можно заменить слово «спасибо»? 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Разминка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0965" t="56745" r="30415" b="37868"/>
          <a:stretch>
            <a:fillRect/>
          </a:stretch>
        </p:blipFill>
        <p:spPr bwMode="auto">
          <a:xfrm>
            <a:off x="5257800" y="6208058"/>
            <a:ext cx="3581400" cy="42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1600200" y="1676400"/>
            <a:ext cx="7086600" cy="3916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нужно сказать, если вы нечаянно кого-то обидели, огорчили, доставили неприятность? </a:t>
            </a:r>
            <a:endParaRPr lang="ru-RU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1000" y="1676400"/>
            <a:ext cx="800219" cy="15696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3469</TotalTime>
  <Words>933</Words>
  <Application>Microsoft Office PowerPoint</Application>
  <PresentationFormat>Экран (4:3)</PresentationFormat>
  <Paragraphs>189</Paragraphs>
  <Slides>36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Office Theme</vt:lpstr>
      <vt:lpstr>Интеллектуальная игра</vt:lpstr>
      <vt:lpstr>Слайд 2</vt:lpstr>
      <vt:lpstr>Игровое табло</vt:lpstr>
      <vt:lpstr>Разминка</vt:lpstr>
      <vt:lpstr>Разминка</vt:lpstr>
      <vt:lpstr>Разминка</vt:lpstr>
      <vt:lpstr>Разминка</vt:lpstr>
      <vt:lpstr>Разминка</vt:lpstr>
      <vt:lpstr>Разминка</vt:lpstr>
      <vt:lpstr>Путаница</vt:lpstr>
      <vt:lpstr>Путаница</vt:lpstr>
      <vt:lpstr>Путаница</vt:lpstr>
      <vt:lpstr>Путаница</vt:lpstr>
      <vt:lpstr>Путаница</vt:lpstr>
      <vt:lpstr>Путаница</vt:lpstr>
      <vt:lpstr>Хочу всё знать</vt:lpstr>
      <vt:lpstr>Хочу всё знать</vt:lpstr>
      <vt:lpstr>Хочу всё знать</vt:lpstr>
      <vt:lpstr>Хочу всё знать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Конкурс капитанов</vt:lpstr>
      <vt:lpstr>Дополнительное задание для команды</vt:lpstr>
      <vt:lpstr>Конкурс капитанов</vt:lpstr>
      <vt:lpstr>Интеллектуальная игра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Интеллектуальная игра Счастливый случай</dc:title>
  <dc:creator>Ольга-ПК</dc:creator>
  <cp:lastModifiedBy>Ольга Оськина</cp:lastModifiedBy>
  <cp:revision>204</cp:revision>
  <dcterms:created xsi:type="dcterms:W3CDTF">2012-02-01T12:06:19Z</dcterms:created>
  <dcterms:modified xsi:type="dcterms:W3CDTF">2016-02-28T08:13:41Z</dcterms:modified>
</cp:coreProperties>
</file>